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256" r:id="rId5"/>
    <p:sldId id="258" r:id="rId6"/>
    <p:sldId id="428" r:id="rId7"/>
    <p:sldId id="438" r:id="rId8"/>
    <p:sldId id="449" r:id="rId9"/>
    <p:sldId id="450" r:id="rId10"/>
    <p:sldId id="452" r:id="rId11"/>
    <p:sldId id="451" r:id="rId12"/>
    <p:sldId id="454" r:id="rId13"/>
    <p:sldId id="453" r:id="rId14"/>
    <p:sldId id="426" r:id="rId15"/>
  </p:sldIdLst>
  <p:sldSz cx="9144000" cy="6858000" type="screen4x3"/>
  <p:notesSz cx="6797675" cy="9874250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38" autoAdjust="0"/>
  </p:normalViewPr>
  <p:slideViewPr>
    <p:cSldViewPr>
      <p:cViewPr>
        <p:scale>
          <a:sx n="80" d="100"/>
          <a:sy n="80" d="100"/>
        </p:scale>
        <p:origin x="-1002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1/16/2014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4.xml"/><Relationship Id="rId7" Type="http://schemas.openxmlformats.org/officeDocument/2006/relationships/slide" Target="../slides/slide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slide" Target="../slides/slide10.xml"/><Relationship Id="rId5" Type="http://schemas.openxmlformats.org/officeDocument/2006/relationships/slide" Target="../slides/slide5.xml"/><Relationship Id="rId10" Type="http://schemas.openxmlformats.org/officeDocument/2006/relationships/slide" Target="../slides/slide9.xml"/><Relationship Id="rId4" Type="http://schemas.openxmlformats.org/officeDocument/2006/relationships/slide" Target="../slides/slide2.xml"/><Relationship Id="rId9" Type="http://schemas.openxmlformats.org/officeDocument/2006/relationships/slide" Target="../slides/slide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4.xml"/><Relationship Id="rId4" Type="http://schemas.openxmlformats.org/officeDocument/2006/relationships/slide" Target="../slides/slid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-117500"/>
            <a:ext cx="8229600" cy="857256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rcRect b="25660"/>
          <a:stretch>
            <a:fillRect/>
          </a:stretch>
        </p:blipFill>
        <p:spPr>
          <a:xfrm>
            <a:off x="7146496" y="128507"/>
            <a:ext cx="1890000" cy="504056"/>
          </a:xfrm>
          <a:prstGeom prst="rect">
            <a:avLst/>
          </a:prstGeom>
        </p:spPr>
      </p:pic>
      <p:sp>
        <p:nvSpPr>
          <p:cNvPr id="4" name="Round Same Side Corner Rectangle 3">
            <a:hlinkClick r:id="rId3" action="ppaction://hlinksldjump"/>
          </p:cNvPr>
          <p:cNvSpPr/>
          <p:nvPr userDrawn="1"/>
        </p:nvSpPr>
        <p:spPr>
          <a:xfrm>
            <a:off x="2567739" y="720054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</a:t>
            </a:r>
            <a:endParaRPr lang="en-GB" b="1" dirty="0"/>
          </a:p>
        </p:txBody>
      </p:sp>
      <p:sp>
        <p:nvSpPr>
          <p:cNvPr id="5" name="Round Same Side Corner Rectangle 4">
            <a:hlinkClick r:id="rId4" action="ppaction://hlinksldjump"/>
          </p:cNvPr>
          <p:cNvSpPr/>
          <p:nvPr userDrawn="1"/>
        </p:nvSpPr>
        <p:spPr>
          <a:xfrm>
            <a:off x="311404" y="717964"/>
            <a:ext cx="1643074" cy="357190"/>
          </a:xfrm>
          <a:prstGeom prst="round2Same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Assignment</a:t>
            </a:r>
            <a:endParaRPr lang="en-GB" b="1" dirty="0"/>
          </a:p>
        </p:txBody>
      </p:sp>
      <p:sp>
        <p:nvSpPr>
          <p:cNvPr id="7" name="Round Same Side Corner Rectangle 6">
            <a:hlinkClick r:id="rId5" action="ppaction://hlinksldjump"/>
          </p:cNvPr>
          <p:cNvSpPr/>
          <p:nvPr userDrawn="1"/>
        </p:nvSpPr>
        <p:spPr>
          <a:xfrm>
            <a:off x="3035747" y="719296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2</a:t>
            </a:r>
            <a:endParaRPr lang="en-GB" b="1" dirty="0"/>
          </a:p>
        </p:txBody>
      </p:sp>
      <p:sp>
        <p:nvSpPr>
          <p:cNvPr id="8" name="Round Same Side Corner Rectangle 7">
            <a:hlinkClick r:id="rId6" action="ppaction://hlinksldjump"/>
          </p:cNvPr>
          <p:cNvSpPr/>
          <p:nvPr userDrawn="1"/>
        </p:nvSpPr>
        <p:spPr>
          <a:xfrm>
            <a:off x="2027211" y="720054"/>
            <a:ext cx="468519" cy="357190"/>
          </a:xfrm>
          <a:prstGeom prst="round2Same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LO1</a:t>
            </a:r>
            <a:endParaRPr lang="en-GB" sz="1400" b="1" dirty="0"/>
          </a:p>
        </p:txBody>
      </p:sp>
      <p:sp>
        <p:nvSpPr>
          <p:cNvPr id="11" name="Round Same Side Corner Rectangle 10">
            <a:hlinkClick r:id="rId7" action="ppaction://hlinksldjump"/>
          </p:cNvPr>
          <p:cNvSpPr/>
          <p:nvPr userDrawn="1"/>
        </p:nvSpPr>
        <p:spPr>
          <a:xfrm>
            <a:off x="3503755" y="717204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3</a:t>
            </a:r>
            <a:endParaRPr lang="en-GB" b="1" dirty="0"/>
          </a:p>
        </p:txBody>
      </p:sp>
      <p:sp>
        <p:nvSpPr>
          <p:cNvPr id="13" name="Round Same Side Corner Rectangle 12">
            <a:hlinkClick r:id="rId8" action="ppaction://hlinksldjump"/>
          </p:cNvPr>
          <p:cNvSpPr/>
          <p:nvPr userDrawn="1"/>
        </p:nvSpPr>
        <p:spPr>
          <a:xfrm>
            <a:off x="3972186" y="716446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4</a:t>
            </a:r>
            <a:endParaRPr lang="en-GB" b="1" dirty="0"/>
          </a:p>
        </p:txBody>
      </p:sp>
      <p:sp>
        <p:nvSpPr>
          <p:cNvPr id="14" name="Round Same Side Corner Rectangle 13">
            <a:hlinkClick r:id="rId9" action="ppaction://hlinksldjump"/>
          </p:cNvPr>
          <p:cNvSpPr/>
          <p:nvPr userDrawn="1"/>
        </p:nvSpPr>
        <p:spPr>
          <a:xfrm>
            <a:off x="4440282" y="717204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5</a:t>
            </a:r>
            <a:endParaRPr lang="en-GB" b="1" dirty="0"/>
          </a:p>
        </p:txBody>
      </p:sp>
      <p:sp>
        <p:nvSpPr>
          <p:cNvPr id="15" name="Round Same Side Corner Rectangle 14">
            <a:hlinkClick r:id="rId10" action="ppaction://hlinksldjump"/>
          </p:cNvPr>
          <p:cNvSpPr/>
          <p:nvPr userDrawn="1"/>
        </p:nvSpPr>
        <p:spPr>
          <a:xfrm>
            <a:off x="4908290" y="716446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6</a:t>
            </a:r>
            <a:endParaRPr lang="en-GB" b="1" dirty="0"/>
          </a:p>
        </p:txBody>
      </p:sp>
      <p:sp>
        <p:nvSpPr>
          <p:cNvPr id="16" name="Round Same Side Corner Rectangle 15">
            <a:hlinkClick r:id="rId11" action="ppaction://hlinksldjump"/>
          </p:cNvPr>
          <p:cNvSpPr/>
          <p:nvPr userDrawn="1"/>
        </p:nvSpPr>
        <p:spPr>
          <a:xfrm>
            <a:off x="5375963" y="720054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7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8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-117500"/>
            <a:ext cx="8229600" cy="857256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rcRect b="25660"/>
          <a:stretch>
            <a:fillRect/>
          </a:stretch>
        </p:blipFill>
        <p:spPr>
          <a:xfrm>
            <a:off x="7146496" y="128507"/>
            <a:ext cx="1890000" cy="504056"/>
          </a:xfrm>
          <a:prstGeom prst="rect">
            <a:avLst/>
          </a:prstGeom>
        </p:spPr>
      </p:pic>
      <p:sp>
        <p:nvSpPr>
          <p:cNvPr id="4" name="Round Same Side Corner Rectangle 3">
            <a:hlinkClick r:id="" action="ppaction://noaction"/>
          </p:cNvPr>
          <p:cNvSpPr/>
          <p:nvPr userDrawn="1"/>
        </p:nvSpPr>
        <p:spPr>
          <a:xfrm>
            <a:off x="3312750" y="720054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12</a:t>
            </a:r>
            <a:endParaRPr lang="en-GB" b="1" dirty="0"/>
          </a:p>
        </p:txBody>
      </p:sp>
      <p:sp>
        <p:nvSpPr>
          <p:cNvPr id="5" name="Round Same Side Corner Rectangle 4">
            <a:hlinkClick r:id="rId3" action="ppaction://hlinksldjump"/>
          </p:cNvPr>
          <p:cNvSpPr/>
          <p:nvPr userDrawn="1"/>
        </p:nvSpPr>
        <p:spPr>
          <a:xfrm>
            <a:off x="311404" y="717964"/>
            <a:ext cx="1643074" cy="357190"/>
          </a:xfrm>
          <a:prstGeom prst="round2Same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Assignment</a:t>
            </a:r>
            <a:endParaRPr lang="en-GB" b="1" dirty="0"/>
          </a:p>
        </p:txBody>
      </p:sp>
      <p:sp>
        <p:nvSpPr>
          <p:cNvPr id="8" name="Round Same Side Corner Rectangle 7">
            <a:hlinkClick r:id="rId4" action="ppaction://hlinksldjump"/>
          </p:cNvPr>
          <p:cNvSpPr/>
          <p:nvPr userDrawn="1"/>
        </p:nvSpPr>
        <p:spPr>
          <a:xfrm>
            <a:off x="2027211" y="720054"/>
            <a:ext cx="468519" cy="357190"/>
          </a:xfrm>
          <a:prstGeom prst="round2Same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LO1</a:t>
            </a:r>
            <a:endParaRPr lang="en-GB" sz="1400" b="1" dirty="0"/>
          </a:p>
        </p:txBody>
      </p:sp>
      <p:sp>
        <p:nvSpPr>
          <p:cNvPr id="7" name="Round Same Side Corner Rectangle 6">
            <a:hlinkClick r:id="" action="ppaction://noaction"/>
          </p:cNvPr>
          <p:cNvSpPr/>
          <p:nvPr userDrawn="1"/>
        </p:nvSpPr>
        <p:spPr>
          <a:xfrm>
            <a:off x="3780758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13</a:t>
            </a:r>
            <a:endParaRPr lang="en-GB" b="1" dirty="0"/>
          </a:p>
        </p:txBody>
      </p:sp>
      <p:sp>
        <p:nvSpPr>
          <p:cNvPr id="10" name="Round Same Side Corner Rectangle 9">
            <a:hlinkClick r:id="" action="ppaction://noaction"/>
          </p:cNvPr>
          <p:cNvSpPr/>
          <p:nvPr userDrawn="1"/>
        </p:nvSpPr>
        <p:spPr>
          <a:xfrm>
            <a:off x="4248766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14</a:t>
            </a:r>
            <a:endParaRPr lang="en-GB" b="1" dirty="0"/>
          </a:p>
        </p:txBody>
      </p:sp>
      <p:sp>
        <p:nvSpPr>
          <p:cNvPr id="11" name="Round Same Side Corner Rectangle 10">
            <a:hlinkClick r:id="" action="ppaction://noaction"/>
          </p:cNvPr>
          <p:cNvSpPr/>
          <p:nvPr userDrawn="1"/>
        </p:nvSpPr>
        <p:spPr>
          <a:xfrm>
            <a:off x="4716862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15</a:t>
            </a:r>
            <a:endParaRPr lang="en-GB" b="1" dirty="0"/>
          </a:p>
        </p:txBody>
      </p:sp>
      <p:sp>
        <p:nvSpPr>
          <p:cNvPr id="12" name="Round Same Side Corner Rectangle 11">
            <a:hlinkClick r:id="" action="ppaction://noaction"/>
          </p:cNvPr>
          <p:cNvSpPr/>
          <p:nvPr userDrawn="1"/>
        </p:nvSpPr>
        <p:spPr>
          <a:xfrm>
            <a:off x="5195564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16</a:t>
            </a:r>
            <a:endParaRPr lang="en-GB" b="1" dirty="0"/>
          </a:p>
        </p:txBody>
      </p:sp>
      <p:sp>
        <p:nvSpPr>
          <p:cNvPr id="16" name="Round Same Side Corner Rectangle 15">
            <a:hlinkClick r:id="" action="ppaction://noaction"/>
          </p:cNvPr>
          <p:cNvSpPr/>
          <p:nvPr userDrawn="1"/>
        </p:nvSpPr>
        <p:spPr>
          <a:xfrm>
            <a:off x="5663995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17</a:t>
            </a:r>
            <a:endParaRPr lang="en-GB" b="1" dirty="0"/>
          </a:p>
        </p:txBody>
      </p:sp>
      <p:sp>
        <p:nvSpPr>
          <p:cNvPr id="17" name="Round Same Side Corner Rectangle 16">
            <a:hlinkClick r:id="" action="ppaction://noaction"/>
          </p:cNvPr>
          <p:cNvSpPr/>
          <p:nvPr userDrawn="1"/>
        </p:nvSpPr>
        <p:spPr>
          <a:xfrm>
            <a:off x="6132426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18</a:t>
            </a:r>
            <a:endParaRPr lang="en-GB" b="1" dirty="0"/>
          </a:p>
        </p:txBody>
      </p:sp>
      <p:sp>
        <p:nvSpPr>
          <p:cNvPr id="20" name="Round Same Side Corner Rectangle 19">
            <a:hlinkClick r:id="rId5" action="ppaction://hlinksldjump"/>
          </p:cNvPr>
          <p:cNvSpPr/>
          <p:nvPr userDrawn="1"/>
        </p:nvSpPr>
        <p:spPr>
          <a:xfrm>
            <a:off x="2567651" y="729079"/>
            <a:ext cx="672668" cy="357190"/>
          </a:xfrm>
          <a:prstGeom prst="round2Same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1-11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54197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-117500"/>
            <a:ext cx="8229600" cy="857256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rcRect b="25660"/>
          <a:stretch>
            <a:fillRect/>
          </a:stretch>
        </p:blipFill>
        <p:spPr>
          <a:xfrm>
            <a:off x="7146496" y="128507"/>
            <a:ext cx="189000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28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2984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2867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11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5" r:id="rId6"/>
    <p:sldLayoutId id="2147483704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cloud01.lpplus.net/schools/BrookeWeston/Subjects/InformationTechnology/CambridgeNationalslevel2/Unit%206/R006%20Unit%206%20-%20LO3%20Cambridge%20L2.swf" TargetMode="External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hyperlink" Target="https://cloud01.lpplus.net/schools/BrookeWeston/Subjects/InformationTechnology/CambridgeNationalslevel2/Unit%206/R006%20Unit%206%20-%20LO2%20Cambridge%20L2.swf" TargetMode="External"/><Relationship Id="rId4" Type="http://schemas.openxmlformats.org/officeDocument/2006/relationships/hyperlink" Target="https://cloud01.lpplus.net/schools/BrookeWeston/Subjects/InformationTechnology/CambridgeNationalslevel2/Unit%206/Unit%206%20-%20Creating%20Digital%20Images%20-%20Checklist.doc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hyperlink" Target="https://cloud01.lpplus.net/schools/BrookeWeston/Subjects/InformationTechnology/CambridgeNationalslevel2/Unit%206/R006-%20Model%20Assignment%20for%20Learners.doc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949280"/>
            <a:ext cx="8208912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29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R006 – Creating Digital Images</a:t>
            </a:r>
            <a:endParaRPr lang="en-GB" sz="29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8"/>
          </a:xfrm>
        </p:spPr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0" t="29467" r="24579" b="57753"/>
          <a:stretch/>
        </p:blipFill>
        <p:spPr bwMode="auto">
          <a:xfrm>
            <a:off x="223440" y="122832"/>
            <a:ext cx="8620157" cy="13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9071" y="2006930"/>
            <a:ext cx="6785857" cy="2434440"/>
          </a:xfrm>
          <a:prstGeom prst="rect">
            <a:avLst/>
          </a:prstGeom>
        </p:spPr>
      </p:pic>
      <p:sp>
        <p:nvSpPr>
          <p:cNvPr id="9" name="Footer Placeholder 18"/>
          <p:cNvSpPr txBox="1">
            <a:spLocks/>
          </p:cNvSpPr>
          <p:nvPr/>
        </p:nvSpPr>
        <p:spPr>
          <a:xfrm>
            <a:off x="25583" y="6592267"/>
            <a:ext cx="9719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2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ICT Dept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2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" name="Picture 2" descr="G:\Brooke Weston Logos\Bitmap Images\Logo Only\BW Logo 2007 Shape GIF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14" y="5805264"/>
            <a:ext cx="851177" cy="85117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25097" t="23344" r="24464" b="66320"/>
          <a:stretch>
            <a:fillRect/>
          </a:stretch>
        </p:blipFill>
        <p:spPr bwMode="auto">
          <a:xfrm>
            <a:off x="179512" y="116632"/>
            <a:ext cx="87849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1 – Task 7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216968"/>
              </p:ext>
            </p:extLst>
          </p:nvPr>
        </p:nvGraphicFramePr>
        <p:xfrm>
          <a:off x="6408514" y="2060848"/>
          <a:ext cx="2411958" cy="18357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Basic Structure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Sound Structure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Logical and Coherent Structure (D)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LO1: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specify a digital image solution for a client’s needs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845542"/>
              </p:ext>
            </p:extLst>
          </p:nvPr>
        </p:nvGraphicFramePr>
        <p:xfrm>
          <a:off x="395536" y="2000732"/>
          <a:ext cx="590465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7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 a range of research methods to inform ideas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GB" sz="11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Provide evidence of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collecting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your components (i.e. Scanned, Digital Camera, Internet, etc.) and that they have been effectively and appropriately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stored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2653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1"/>
          <p:cNvSpPr txBox="1">
            <a:spLocks/>
          </p:cNvSpPr>
          <p:nvPr/>
        </p:nvSpPr>
        <p:spPr>
          <a:xfrm>
            <a:off x="219621" y="1092845"/>
            <a:ext cx="8715375" cy="500789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AO1 – Assessment (P, M, D)</a:t>
            </a:r>
            <a:endParaRPr lang="en-GB" sz="3200" b="1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214343" y="1085402"/>
            <a:ext cx="8715375" cy="5583958"/>
          </a:xfr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95250" indent="0">
              <a:buNone/>
            </a:pPr>
            <a:endParaRPr lang="en-GB" sz="1700" dirty="0" smtClean="0"/>
          </a:p>
        </p:txBody>
      </p:sp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251520" y="1124744"/>
          <a:ext cx="7200800" cy="4896542"/>
        </p:xfrm>
        <a:graphic>
          <a:graphicData uri="http://schemas.openxmlformats.org/drawingml/2006/table">
            <a:tbl>
              <a:tblPr/>
              <a:tblGrid>
                <a:gridCol w="663364"/>
                <a:gridCol w="5018982"/>
                <a:gridCol w="761565"/>
                <a:gridCol w="756889"/>
              </a:tblGrid>
              <a:tr h="183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Task</a:t>
                      </a: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Activities</a:t>
                      </a: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Student</a:t>
                      </a: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Peer</a:t>
                      </a: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26144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Create an appropriate Bitmap and Vector graphic for BW Travel</a:t>
                      </a: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2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7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5386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ame Side Corner Rectangle 15">
            <a:hlinkClick r:id="rId3"/>
          </p:cNvPr>
          <p:cNvSpPr/>
          <p:nvPr/>
        </p:nvSpPr>
        <p:spPr>
          <a:xfrm>
            <a:off x="5015923" y="729079"/>
            <a:ext cx="72008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LO3</a:t>
            </a:r>
            <a:endParaRPr lang="en-GB" b="1" dirty="0"/>
          </a:p>
        </p:txBody>
      </p:sp>
      <p:sp>
        <p:nvSpPr>
          <p:cNvPr id="18" name="Round Same Side Corner Rectangle 17">
            <a:hlinkClick r:id="rId4"/>
          </p:cNvPr>
          <p:cNvSpPr/>
          <p:nvPr/>
        </p:nvSpPr>
        <p:spPr>
          <a:xfrm>
            <a:off x="2039845" y="729839"/>
            <a:ext cx="1296144" cy="357190"/>
          </a:xfrm>
          <a:prstGeom prst="round2Same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Checklist</a:t>
            </a:r>
            <a:endParaRPr lang="en-GB" b="1" dirty="0"/>
          </a:p>
        </p:txBody>
      </p:sp>
      <p:sp>
        <p:nvSpPr>
          <p:cNvPr id="19" name="Round Same Side Corner Rectangle 18">
            <a:hlinkClick r:id="rId5"/>
          </p:cNvPr>
          <p:cNvSpPr/>
          <p:nvPr/>
        </p:nvSpPr>
        <p:spPr>
          <a:xfrm>
            <a:off x="4211960" y="728321"/>
            <a:ext cx="72008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LO2</a:t>
            </a:r>
            <a:endParaRPr lang="en-GB" b="1" dirty="0"/>
          </a:p>
        </p:txBody>
      </p:sp>
      <p:sp>
        <p:nvSpPr>
          <p:cNvPr id="20" name="Round Same Side Corner Rectangle 19">
            <a:hlinkClick r:id="rId6" action="ppaction://hlinksldjump"/>
          </p:cNvPr>
          <p:cNvSpPr/>
          <p:nvPr/>
        </p:nvSpPr>
        <p:spPr>
          <a:xfrm>
            <a:off x="3419872" y="728852"/>
            <a:ext cx="72008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LO1</a:t>
            </a:r>
            <a:endParaRPr lang="en-GB" b="1" dirty="0"/>
          </a:p>
        </p:txBody>
      </p:sp>
      <p:sp>
        <p:nvSpPr>
          <p:cNvPr id="21" name="Round Same Side Corner Rectangle 20">
            <a:hlinkClick r:id="rId7" action="ppaction://hlinksldjump"/>
          </p:cNvPr>
          <p:cNvSpPr/>
          <p:nvPr/>
        </p:nvSpPr>
        <p:spPr>
          <a:xfrm>
            <a:off x="323528" y="728321"/>
            <a:ext cx="1643074" cy="357190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Assignment</a:t>
            </a:r>
            <a:endParaRPr lang="en-GB" b="1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Assignment Scenario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215137" y="1085850"/>
            <a:ext cx="8715375" cy="5583238"/>
          </a:xfr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82550" indent="0">
              <a:buNone/>
            </a:pPr>
            <a:r>
              <a:rPr lang="en-GB" sz="1400" b="1" dirty="0" smtClean="0"/>
              <a:t>Creating Digital Images</a:t>
            </a:r>
          </a:p>
          <a:p>
            <a:pPr marL="82550" indent="0">
              <a:buNone/>
            </a:pPr>
            <a:r>
              <a:rPr lang="en-GB" sz="1400" dirty="0"/>
              <a:t>A local photographic company called Progress Media is holding a competition for students, to promote the local area. The competition is called ‘The Camera Never Lies (or Does It?)’. Entrants will need to source a range of images; these can be captured:</a:t>
            </a:r>
          </a:p>
          <a:p>
            <a:pPr marL="355600" indent="-273050">
              <a:buNone/>
            </a:pPr>
            <a:r>
              <a:rPr lang="en-GB" sz="1400" dirty="0"/>
              <a:t>•	using a digital camera</a:t>
            </a:r>
          </a:p>
          <a:p>
            <a:pPr marL="355600" indent="-273050">
              <a:buNone/>
            </a:pPr>
            <a:r>
              <a:rPr lang="en-GB" sz="1400" dirty="0"/>
              <a:t>•	using a scanner</a:t>
            </a:r>
          </a:p>
          <a:p>
            <a:pPr marL="355600" indent="-273050">
              <a:buNone/>
            </a:pPr>
            <a:r>
              <a:rPr lang="en-GB" sz="1400" dirty="0"/>
              <a:t>•	by sourcing them from the internet </a:t>
            </a:r>
          </a:p>
          <a:p>
            <a:pPr marL="355600" indent="-273050">
              <a:buNone/>
            </a:pPr>
            <a:r>
              <a:rPr lang="en-GB" sz="1400" dirty="0"/>
              <a:t>•	by sourcing them from other digital sources.  </a:t>
            </a:r>
          </a:p>
          <a:p>
            <a:pPr marL="82550" indent="0">
              <a:buNone/>
            </a:pP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1400" dirty="0" smtClean="0"/>
              <a:t>Entrants </a:t>
            </a:r>
            <a:r>
              <a:rPr lang="en-GB" sz="1400" dirty="0"/>
              <a:t>will need to manipulate image(s) to produce a final product for submission. </a:t>
            </a:r>
            <a:r>
              <a:rPr lang="en-GB" sz="1400" dirty="0" smtClean="0"/>
              <a:t>Progress </a:t>
            </a:r>
            <a:r>
              <a:rPr lang="en-GB" sz="1400" dirty="0"/>
              <a:t>Media will use the competition entries in a display so that the judges can select the winning entry.  The winner will be judged on the creativity and quality of the final product which must be presented in a format which is suitable for A4 printing. </a:t>
            </a:r>
            <a:r>
              <a:rPr lang="en-GB" sz="1400" dirty="0" smtClean="0"/>
              <a:t/>
            </a:r>
            <a:br>
              <a:rPr lang="en-GB" sz="1400" dirty="0" smtClean="0"/>
            </a:br>
            <a:endParaRPr lang="en-GB" sz="1400" dirty="0"/>
          </a:p>
          <a:p>
            <a:pPr marL="82550" indent="0">
              <a:buNone/>
            </a:pPr>
            <a:r>
              <a:rPr lang="en-GB" sz="1400" dirty="0"/>
              <a:t>In order to create your </a:t>
            </a:r>
            <a:r>
              <a:rPr lang="en-GB" sz="1400" dirty="0" smtClean="0"/>
              <a:t>final </a:t>
            </a:r>
            <a:r>
              <a:rPr lang="en-GB" sz="1400" dirty="0"/>
              <a:t>product, you will need to:</a:t>
            </a:r>
          </a:p>
          <a:p>
            <a:pPr marL="368300" indent="-285750"/>
            <a:r>
              <a:rPr lang="en-GB" sz="1400" dirty="0"/>
              <a:t>Specify a solution for the </a:t>
            </a:r>
            <a:r>
              <a:rPr lang="en-GB" sz="1400" dirty="0" smtClean="0"/>
              <a:t>competition</a:t>
            </a:r>
          </a:p>
          <a:p>
            <a:pPr marL="368300" indent="-285750"/>
            <a:r>
              <a:rPr lang="en-GB" sz="1400" dirty="0"/>
              <a:t>Create your competition </a:t>
            </a:r>
            <a:r>
              <a:rPr lang="en-GB" sz="1400" dirty="0" smtClean="0"/>
              <a:t>entry</a:t>
            </a:r>
          </a:p>
          <a:p>
            <a:pPr marL="368300" indent="-285750"/>
            <a:r>
              <a:rPr lang="en-GB" sz="1400" dirty="0"/>
              <a:t>Store and present your digital </a:t>
            </a:r>
            <a:r>
              <a:rPr lang="en-GB" sz="1400" dirty="0" smtClean="0"/>
              <a:t>entry</a:t>
            </a:r>
            <a:endParaRPr lang="en-GB" sz="1400" dirty="0"/>
          </a:p>
          <a:p>
            <a:pPr marL="82550" indent="0">
              <a:buNone/>
            </a:pPr>
            <a:endParaRPr lang="en-GB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1527"/>
            <a:ext cx="139732" cy="139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53843"/>
            <a:ext cx="139732" cy="139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341875"/>
            <a:ext cx="139732" cy="139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81114"/>
            <a:ext cx="139732" cy="1397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73430"/>
            <a:ext cx="139732" cy="1397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462"/>
            <a:ext cx="139732" cy="1397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49494"/>
            <a:ext cx="139732" cy="13973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1 – Assignment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89967"/>
              </p:ext>
            </p:extLst>
          </p:nvPr>
        </p:nvGraphicFramePr>
        <p:xfrm>
          <a:off x="6408514" y="2060848"/>
          <a:ext cx="2411958" cy="18814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Target Audience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 Software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Clear Evidence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 Choices</a:t>
                      </a:r>
                    </a:p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</a:t>
            </a:r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O1</a:t>
            </a:r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</a:t>
            </a:r>
            <a:r>
              <a:rPr lang="en-GB" sz="1600" dirty="0" smtClean="0">
                <a:latin typeface="Calibri" pitchFamily="34" charset="0"/>
              </a:rPr>
              <a:t>specify a digital image solution for a client’s needs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81305"/>
              </p:ext>
            </p:extLst>
          </p:nvPr>
        </p:nvGraphicFramePr>
        <p:xfrm>
          <a:off x="395536" y="1988840"/>
          <a:ext cx="5904656" cy="3518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Assignment Tasks (P, M, D)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Calibri" pitchFamily="34" charset="0"/>
                          <a:cs typeface="Calibri" pitchFamily="34" charset="0"/>
                        </a:rPr>
                        <a:t>Read over the </a:t>
                      </a:r>
                      <a:r>
                        <a:rPr lang="en-GB" sz="1400" baseline="0" dirty="0" smtClean="0">
                          <a:latin typeface="Calibri" pitchFamily="34" charset="0"/>
                          <a:cs typeface="Calibri" pitchFamily="34" charset="0"/>
                          <a:hlinkClick r:id="rId5"/>
                        </a:rPr>
                        <a:t>assignment brief</a:t>
                      </a:r>
                      <a:r>
                        <a:rPr lang="en-GB" sz="1400" baseline="0" dirty="0" smtClean="0">
                          <a:latin typeface="Calibri" pitchFamily="34" charset="0"/>
                          <a:cs typeface="Calibri" pitchFamily="34" charset="0"/>
                        </a:rPr>
                        <a:t> provided by </a:t>
                      </a:r>
                      <a:r>
                        <a:rPr lang="en-GB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‘Progress Media’</a:t>
                      </a:r>
                      <a:r>
                        <a:rPr lang="en-GB" sz="1400" baseline="0" dirty="0" smtClean="0"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You have been asked to create a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Digital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Image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and will need to: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kern="1200" baseline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Specify a solution for the competition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Create your competition entry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Store and present your digital entry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kumimoji="0" lang="en-GB" sz="1400" kern="1200" baseline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Learning Outcome 1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, you need to create a specification that: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Has a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logical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and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coherent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structure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Contains few, if any errors in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spelling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,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punctuation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and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grammar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Use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technical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terminology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accurately and 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appropriately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Demonstrate a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thorough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understanding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of the subject 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matter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600" baseline="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" name="Picture 25" descr="download-button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5155" y="5781642"/>
            <a:ext cx="795317" cy="815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52843"/>
            <a:ext cx="139732" cy="1397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3404492"/>
            <a:ext cx="139732" cy="139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56899"/>
            <a:ext cx="139732" cy="139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17646"/>
            <a:ext cx="139732" cy="139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4669295"/>
            <a:ext cx="139732" cy="1397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21702"/>
            <a:ext cx="139732" cy="1397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61476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6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1 – Task 1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44915"/>
              </p:ext>
            </p:extLst>
          </p:nvPr>
        </p:nvGraphicFramePr>
        <p:xfrm>
          <a:off x="6408514" y="2060848"/>
          <a:ext cx="2411958" cy="28415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Basic Specification and Understanding shown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Sound Specification and Understanding shown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Legislation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Comprehensive Specification and Understanding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Final Product (D)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LO1: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specify a digital image solution for a client’s needs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48740"/>
              </p:ext>
            </p:extLst>
          </p:nvPr>
        </p:nvGraphicFramePr>
        <p:xfrm>
          <a:off x="395536" y="2000732"/>
          <a:ext cx="5904656" cy="4724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1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Produce a specific solution for the competition.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Produce a 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specification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based on user requirements 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for the digital image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This should include: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Purpose (What do Progress Media want)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Audience (Who is it for)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Software Used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Collection Methods, i.e. Scanned, Digital Camera, Internet, Newspaper</a:t>
                      </a:r>
                    </a:p>
                    <a:p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Merit and 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Consider how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Legislation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affects the images you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will be collecting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i.e. Scanned, Digital Camera, Internet, Newspaper </a:t>
                      </a:r>
                      <a:endParaRPr lang="en-GB" sz="1400" kern="1200" baseline="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Consider the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requirements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for the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final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product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i.e. 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File Type, Creativity, Quality, Format for Printing A4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25558"/>
            <a:ext cx="139732" cy="139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3877207"/>
            <a:ext cx="139732" cy="139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29614"/>
            <a:ext cx="139732" cy="139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88854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896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1 – Task 2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97078"/>
              </p:ext>
            </p:extLst>
          </p:nvPr>
        </p:nvGraphicFramePr>
        <p:xfrm>
          <a:off x="6408514" y="2060848"/>
          <a:ext cx="2411958" cy="33597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Basic Criteria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Some Suitable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Basic Understanding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Sound Criteria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Some Suitable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Sound Understanding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Comprehensive Criteria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All Suitable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Thorough Understanding (D)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LO1: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specify a digital image solution for a client’s needs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568771"/>
              </p:ext>
            </p:extLst>
          </p:nvPr>
        </p:nvGraphicFramePr>
        <p:xfrm>
          <a:off x="395536" y="2000732"/>
          <a:ext cx="5904656" cy="2750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2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Produce a specific solution for the competition.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Printout a list of </a:t>
                      </a: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success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criteria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to be used to decide whether or not the completed product meets the needs of the client.</a:t>
                      </a:r>
                    </a:p>
                    <a:p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For example: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Suitability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Relevance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Measurability</a:t>
                      </a:r>
                    </a:p>
                    <a:p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36540"/>
            <a:ext cx="139732" cy="139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4088189"/>
            <a:ext cx="139732" cy="139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40596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445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1 – Task 3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140009"/>
              </p:ext>
            </p:extLst>
          </p:nvPr>
        </p:nvGraphicFramePr>
        <p:xfrm>
          <a:off x="6408514" y="2060848"/>
          <a:ext cx="2411958" cy="30549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Limited Range of Research Methods inform design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Range of Research Methods  inform design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Wide Range of Research Methods inform design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Appropriateness and Effectiveness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Success Criteria (D)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LO1: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specify a digital image solution for a client’s needs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43146"/>
              </p:ext>
            </p:extLst>
          </p:nvPr>
        </p:nvGraphicFramePr>
        <p:xfrm>
          <a:off x="395536" y="2000732"/>
          <a:ext cx="5904656" cy="4724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3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 a range of research methods to inform ideas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Research a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range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images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that you would consider suitable as a product.</a:t>
                      </a:r>
                    </a:p>
                    <a:p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For image each, comment on: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Purpose and Audience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Message conveyed and suitability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Suitability to your final design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Ideas for the final product</a:t>
                      </a:r>
                    </a:p>
                    <a:p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Merit and 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 an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image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diagram(s)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to inform ideas for your final product. This should be a sketch using text boxes to represent images to be collected.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 a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questionnaire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to inform ideas for your final product. This should be in line with your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success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criteria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and helps you decide on the final design.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33149"/>
            <a:ext cx="139732" cy="139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3884798"/>
            <a:ext cx="139732" cy="139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37205"/>
            <a:ext cx="139732" cy="139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93138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200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1 – Task 4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052438"/>
              </p:ext>
            </p:extLst>
          </p:nvPr>
        </p:nvGraphicFramePr>
        <p:xfrm>
          <a:off x="6408514" y="2060848"/>
          <a:ext cx="2411958" cy="31311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Basic Designs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Simple solution based on commonly used images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Clear Design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Shows some originality and creativity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Shows complexity, originality and creativity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Success Criteria (D)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LO1: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specify a digital image solution for a client’s needs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14125"/>
              </p:ext>
            </p:extLst>
          </p:nvPr>
        </p:nvGraphicFramePr>
        <p:xfrm>
          <a:off x="395536" y="2000732"/>
          <a:ext cx="5904656" cy="4884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4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 a range of research methods to inform ideas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Create your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final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sketch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diagrams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for the digital image solution. Annotate the sketch diagrams to show the key areas, including:</a:t>
                      </a:r>
                      <a:b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Page size and Orientation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Text Font Type/Size/Colour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Effects i.e. Magic Wand, Eraser, Transparency, Shapes, etc.</a:t>
                      </a:r>
                      <a:b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endParaRPr lang="en-GB" sz="8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Merit and 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Analyse the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suitability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of your final diagram, commenting on: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Purpose and Audience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Ideas from the Research and Questionnaires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How you met your Success Criteria</a:t>
                      </a:r>
                      <a:b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endParaRPr lang="en-GB" sz="800" kern="1200" baseline="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Justify the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complexity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originality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creativity</a:t>
                      </a:r>
                      <a:r>
                        <a:rPr lang="en-GB" sz="1400" b="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of your final product.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61141"/>
            <a:ext cx="139732" cy="139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3812790"/>
            <a:ext cx="139732" cy="1397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65197"/>
            <a:ext cx="139732" cy="139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73309"/>
            <a:ext cx="139732" cy="139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5324958"/>
            <a:ext cx="139732" cy="1397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77365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49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1 – Task 5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22567"/>
              </p:ext>
            </p:extLst>
          </p:nvPr>
        </p:nvGraphicFramePr>
        <p:xfrm>
          <a:off x="6408514" y="2060848"/>
          <a:ext cx="2411958" cy="39845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Basic List of Components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Basic reasons for selection in relation to success criteria</a:t>
                      </a: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Sound List of Components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Sound reasons for selection in relation to success criteria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Comprehensive List of Components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Clear reasons for selection in relation to success criteria (D)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LO1: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specify a digital image solution for a client’s needs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737067"/>
              </p:ext>
            </p:extLst>
          </p:nvPr>
        </p:nvGraphicFramePr>
        <p:xfrm>
          <a:off x="395536" y="2000732"/>
          <a:ext cx="5904656" cy="3040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5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 a range of research methods to inform ideas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Source and store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components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that you need for your final product.</a:t>
                      </a:r>
                    </a:p>
                    <a:p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 a table to source the components including: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Source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Date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Why Collected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How it meets my success Criteria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Legislation</a:t>
                      </a:r>
                    </a:p>
                    <a:p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33149"/>
            <a:ext cx="139732" cy="139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3884798"/>
            <a:ext cx="139732" cy="139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137205"/>
            <a:ext cx="139732" cy="139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93138"/>
            <a:ext cx="139732" cy="139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45545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070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1 – Task 6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260244"/>
              </p:ext>
            </p:extLst>
          </p:nvPr>
        </p:nvGraphicFramePr>
        <p:xfrm>
          <a:off x="6408514" y="2060848"/>
          <a:ext cx="2411958" cy="29787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Limited explanation of Legislation Constraints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Sound explanation of Legislation Constraints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How you will comply with Legislation Constraints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Screenshot/Scanned Evidence of Compliance (D)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LO1:</a:t>
            </a:r>
            <a:r>
              <a:rPr lang="en-US" sz="1600" dirty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specify a digital image solution for a client’s needs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519520"/>
              </p:ext>
            </p:extLst>
          </p:nvPr>
        </p:nvGraphicFramePr>
        <p:xfrm>
          <a:off x="395536" y="2000732"/>
          <a:ext cx="5904656" cy="31951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6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 a range of research methods to inform ideas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en-GB" sz="1100" b="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Explain what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legislation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constraints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apply to the use of the images collected.</a:t>
                      </a:r>
                      <a:b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State how you will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comply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with the legislation constraints identified. </a:t>
                      </a:r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01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kern="1200" baseline="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If necessary provide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evidence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of compliance (e.g. signed note by students to use their images).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80528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eWeston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DD945F-B7B0-4691-A0D0-E2EAD6DA23B3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BrookeWeston</Template>
  <TotalTime>23941</TotalTime>
  <Words>1293</Words>
  <Application>Microsoft Office PowerPoint</Application>
  <PresentationFormat>On-screen Show (4:3)</PresentationFormat>
  <Paragraphs>230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BrookeWeston</vt:lpstr>
      <vt:lpstr>Welcome</vt:lpstr>
      <vt:lpstr>Assignment Scenario</vt:lpstr>
      <vt:lpstr>Learning Outcome 1 – Assignment</vt:lpstr>
      <vt:lpstr>Learning Outcome 1 – Task 1</vt:lpstr>
      <vt:lpstr>Learning Outcome 1 – Task 2</vt:lpstr>
      <vt:lpstr>Learning Outcome 1 – Task 3</vt:lpstr>
      <vt:lpstr>Learning Outcome 1 – Task 4</vt:lpstr>
      <vt:lpstr>Learning Outcome 1 – Task 5</vt:lpstr>
      <vt:lpstr>Learning Outcome 1 – Task 6</vt:lpstr>
      <vt:lpstr>Learning Outcome 1 – Task 7</vt:lpstr>
      <vt:lpstr>AO1 – Assessment (P, M, D)</vt:lpstr>
    </vt:vector>
  </TitlesOfParts>
  <Company>Brooke Weston CTC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R006 Unit 6 - LO1 Cambridge L2</dc:title>
  <dc:subject>eBusiness</dc:subject>
  <dc:creator>KPA</dc:creator>
  <cp:lastModifiedBy>Shaun Strydom</cp:lastModifiedBy>
  <cp:revision>1083</cp:revision>
  <cp:lastPrinted>2012-09-28T14:36:43Z</cp:lastPrinted>
  <dcterms:created xsi:type="dcterms:W3CDTF">2008-03-12T11:01:44Z</dcterms:created>
  <dcterms:modified xsi:type="dcterms:W3CDTF">2014-01-16T14:29:27Z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Brooke Weston Academy</vt:lpwstr>
  </property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